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3486" y="282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SRNTGT018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 err="1"/>
              <a:t>Petchenga</a:t>
            </a:r>
            <a:r>
              <a:rPr lang="en-GB" sz="4000" b="1" dirty="0"/>
              <a:t> Research Facility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C4A464-A96E-5D70-FD82-77040E060F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163" b="10064"/>
          <a:stretch/>
        </p:blipFill>
        <p:spPr>
          <a:xfrm>
            <a:off x="-3869" y="1921522"/>
            <a:ext cx="15121284" cy="8770291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9113720" y="5345906"/>
            <a:ext cx="2820453" cy="5977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Pennchenga</a:t>
            </a:r>
            <a:r>
              <a:rPr lang="en-GB" sz="1400" b="1" dirty="0"/>
              <a:t> Research Facility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SRNTGT018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059771" y="5644771"/>
            <a:ext cx="1053949" cy="176832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339771" y="5461603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[1]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139324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C8FAC2E-AC94-A8B3-219C-E0C0769561C3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233F787-AC7C-AE83-B924-73A5255C919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DDCB8909-7EED-7B53-84E1-D376551F76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508DE4EA-B9FC-AF3B-E0C9-5296559A267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8ADF9F69-788C-6C95-416A-B5D64D17EFB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E4D1356A-C110-25B0-D5AF-598C40BE622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DB9C3E3-0BAD-6CB8-0BB6-DA0DF24725EC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F47D054C-B93F-FD02-FFBF-6BCCF4A1A4F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700C2545-76CC-6DC0-C2B4-46888EE8D04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013DC37-0C19-DB35-3BBD-0915C73DEC7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EA5B82D-008A-21F2-CB95-5880F85DEFD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735F6B8-C965-E060-8653-83C7C34790C7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4B030C0-FB55-3281-095D-DAD900C6A10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1E8B494-ACD2-DFB5-298E-7F405ACDFD8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54" name="Picture 53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CA6AD850-2D1F-53E3-B06B-E6B0E36BD9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55" name="Rektangel 11">
              <a:extLst>
                <a:ext uri="{FF2B5EF4-FFF2-40B4-BE49-F238E27FC236}">
                  <a16:creationId xmlns:a16="http://schemas.microsoft.com/office/drawing/2014/main" id="{5A0E3827-56A3-62F3-79D7-6BB9A2841F6C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 descr="A aerial view of a landscape&#10;&#10;AI-generated content may be incorrect.">
            <a:extLst>
              <a:ext uri="{FF2B5EF4-FFF2-40B4-BE49-F238E27FC236}">
                <a16:creationId xmlns:a16="http://schemas.microsoft.com/office/drawing/2014/main" id="{F4C54A8B-A7C4-E268-BC2B-6D6A7B719E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479" t="11058" r="23802" b="14946"/>
          <a:stretch/>
        </p:blipFill>
        <p:spPr>
          <a:xfrm>
            <a:off x="0" y="1905735"/>
            <a:ext cx="15119350" cy="878607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1FD8D63-AE2A-B4A0-5709-6D2B6469CACF}"/>
              </a:ext>
            </a:extLst>
          </p:cNvPr>
          <p:cNvGrpSpPr/>
          <p:nvPr/>
        </p:nvGrpSpPr>
        <p:grpSpPr>
          <a:xfrm rot="1572987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id="{625225CB-AC53-29F5-DC84-130CA9D34A8B}"/>
              </a:ext>
            </a:extLst>
          </p:cNvPr>
          <p:cNvSpPr txBox="1"/>
          <p:nvPr/>
        </p:nvSpPr>
        <p:spPr>
          <a:xfrm>
            <a:off x="4004245" y="3199379"/>
            <a:ext cx="2429921" cy="61405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Petchenga</a:t>
            </a:r>
            <a:r>
              <a:rPr lang="en-GB" b="1" dirty="0">
                <a:solidFill>
                  <a:schemeClr val="dk1"/>
                </a:solidFill>
              </a:rPr>
              <a:t> Research Facility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SRNTGT018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36EFA4B-23CF-D1F4-4249-F7585D6E08AC}"/>
              </a:ext>
            </a:extLst>
          </p:cNvPr>
          <p:cNvCxnSpPr>
            <a:cxnSpLocks/>
            <a:stCxn id="80" idx="3"/>
            <a:endCxn id="30" idx="0"/>
          </p:cNvCxnSpPr>
          <p:nvPr/>
        </p:nvCxnSpPr>
        <p:spPr>
          <a:xfrm>
            <a:off x="6434166" y="3506409"/>
            <a:ext cx="1306394" cy="26732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64488A9-9BEC-F786-EDD9-E90651A3658B}"/>
              </a:ext>
            </a:extLst>
          </p:cNvPr>
          <p:cNvSpPr/>
          <p:nvPr/>
        </p:nvSpPr>
        <p:spPr>
          <a:xfrm rot="16200000">
            <a:off x="11678501" y="6999955"/>
            <a:ext cx="382844" cy="39279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id="{3F971C08-9B1C-4908-B669-92248C3EC8A4}"/>
              </a:ext>
            </a:extLst>
          </p:cNvPr>
          <p:cNvSpPr txBox="1"/>
          <p:nvPr/>
        </p:nvSpPr>
        <p:spPr>
          <a:xfrm>
            <a:off x="9113720" y="8594650"/>
            <a:ext cx="1450948" cy="38285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SRNTGT032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C5552D8-5CFE-247E-609D-07B12F6BD427}"/>
              </a:ext>
            </a:extLst>
          </p:cNvPr>
          <p:cNvCxnSpPr>
            <a:cxnSpLocks/>
            <a:stCxn id="94" idx="3"/>
            <a:endCxn id="93" idx="1"/>
          </p:cNvCxnSpPr>
          <p:nvPr/>
        </p:nvCxnSpPr>
        <p:spPr>
          <a:xfrm flipV="1">
            <a:off x="10564668" y="7387774"/>
            <a:ext cx="1305256" cy="13983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87FB34E7-0424-92F4-ECBB-4CA0E2161155}"/>
              </a:ext>
            </a:extLst>
          </p:cNvPr>
          <p:cNvSpPr/>
          <p:nvPr/>
        </p:nvSpPr>
        <p:spPr>
          <a:xfrm rot="1138379">
            <a:off x="7422372" y="6164008"/>
            <a:ext cx="449194" cy="5757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FBC02416-3BA7-5A8D-2581-E15BD367995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97091DD-A835-BC58-F73E-242533D552E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8083E15-78D5-11F5-F09D-AE5EC51220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0F3002F5-FB05-7173-326F-B6265AF46D6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3D7F480A-1B45-1044-C25B-FBCA77CBD9A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7A918EA0-C828-C858-AB45-DED59FB20F0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E9EB3569-F8EF-8EFD-DBA4-C3DF37908E4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070DBF4-6762-6AA1-6E3A-564FD00A5AF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C04C2A77-666B-9F43-035E-BE7489AE153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AB6901A6-738B-1443-9ED2-17BC06E4C09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5A3D96F-540D-A8EB-6F65-0D551A6BCB4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0452DD5-025A-85A7-2E70-ABC37DB2E6A4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3DF8CD6-4F25-C6DA-AF6D-2F303BBC8D2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2CBFC0F-33F2-1673-5D3C-D39EEDD8947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83" name="Picture 8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D40D3AD-8206-C82F-DBDE-DF6720E171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84" name="Rektangel 11">
              <a:extLst>
                <a:ext uri="{FF2B5EF4-FFF2-40B4-BE49-F238E27FC236}">
                  <a16:creationId xmlns:a16="http://schemas.microsoft.com/office/drawing/2014/main" id="{15C396D1-316D-2BC4-7C35-3EC8EAC3E9FD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BD44F3A1-D269-1649-3080-36B11FF66A53}"/>
              </a:ext>
            </a:extLst>
          </p:cNvPr>
          <p:cNvSpPr txBox="1"/>
          <p:nvPr/>
        </p:nvSpPr>
        <p:spPr>
          <a:xfrm>
            <a:off x="232474" y="9704499"/>
            <a:ext cx="12586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N:NATO-3-B</a:t>
            </a:r>
            <a:b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D:100822</a:t>
            </a:r>
            <a:b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T:1102Z</a:t>
            </a:r>
          </a:p>
          <a:p>
            <a:endParaRPr lang="en-GB" dirty="0">
              <a:solidFill>
                <a:schemeClr val="tx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A black and white photo of a landscape&#10;&#10;AI-generated content may be incorrect.">
            <a:extLst>
              <a:ext uri="{FF2B5EF4-FFF2-40B4-BE49-F238E27FC236}">
                <a16:creationId xmlns:a16="http://schemas.microsoft.com/office/drawing/2014/main" id="{799DCB20-4F3E-ADAE-7CE9-1446EEB101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458" t="36856" r="39358" b="35341"/>
          <a:stretch/>
        </p:blipFill>
        <p:spPr>
          <a:xfrm>
            <a:off x="-1" y="1905736"/>
            <a:ext cx="15119351" cy="878607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2F08B5E-C149-4232-5E31-4859E33E5751}"/>
              </a:ext>
            </a:extLst>
          </p:cNvPr>
          <p:cNvSpPr/>
          <p:nvPr/>
        </p:nvSpPr>
        <p:spPr>
          <a:xfrm>
            <a:off x="5782925" y="4646449"/>
            <a:ext cx="5219207" cy="3089612"/>
          </a:xfrm>
          <a:custGeom>
            <a:avLst/>
            <a:gdLst>
              <a:gd name="connsiteX0" fmla="*/ 0 w 5002231"/>
              <a:gd name="connsiteY0" fmla="*/ 0 h 3942018"/>
              <a:gd name="connsiteX1" fmla="*/ 5002231 w 5002231"/>
              <a:gd name="connsiteY1" fmla="*/ 0 h 3942018"/>
              <a:gd name="connsiteX2" fmla="*/ 5002231 w 5002231"/>
              <a:gd name="connsiteY2" fmla="*/ 3942018 h 3942018"/>
              <a:gd name="connsiteX3" fmla="*/ 0 w 5002231"/>
              <a:gd name="connsiteY3" fmla="*/ 3942018 h 3942018"/>
              <a:gd name="connsiteX4" fmla="*/ 0 w 5002231"/>
              <a:gd name="connsiteY4" fmla="*/ 0 h 3942018"/>
              <a:gd name="connsiteX0" fmla="*/ 2665708 w 5002231"/>
              <a:gd name="connsiteY0" fmla="*/ 309966 h 3942018"/>
              <a:gd name="connsiteX1" fmla="*/ 5002231 w 5002231"/>
              <a:gd name="connsiteY1" fmla="*/ 0 h 3942018"/>
              <a:gd name="connsiteX2" fmla="*/ 5002231 w 5002231"/>
              <a:gd name="connsiteY2" fmla="*/ 3942018 h 3942018"/>
              <a:gd name="connsiteX3" fmla="*/ 0 w 5002231"/>
              <a:gd name="connsiteY3" fmla="*/ 3942018 h 3942018"/>
              <a:gd name="connsiteX4" fmla="*/ 2665708 w 5002231"/>
              <a:gd name="connsiteY4" fmla="*/ 309966 h 3942018"/>
              <a:gd name="connsiteX0" fmla="*/ 2665708 w 7187492"/>
              <a:gd name="connsiteY0" fmla="*/ 0 h 3632052"/>
              <a:gd name="connsiteX1" fmla="*/ 7187492 w 7187492"/>
              <a:gd name="connsiteY1" fmla="*/ 929898 h 3632052"/>
              <a:gd name="connsiteX2" fmla="*/ 5002231 w 7187492"/>
              <a:gd name="connsiteY2" fmla="*/ 3632052 h 3632052"/>
              <a:gd name="connsiteX3" fmla="*/ 0 w 7187492"/>
              <a:gd name="connsiteY3" fmla="*/ 3632052 h 3632052"/>
              <a:gd name="connsiteX4" fmla="*/ 2665708 w 7187492"/>
              <a:gd name="connsiteY4" fmla="*/ 0 h 3632052"/>
              <a:gd name="connsiteX0" fmla="*/ 2665708 w 7187492"/>
              <a:gd name="connsiteY0" fmla="*/ 0 h 6142777"/>
              <a:gd name="connsiteX1" fmla="*/ 7187492 w 7187492"/>
              <a:gd name="connsiteY1" fmla="*/ 929898 h 6142777"/>
              <a:gd name="connsiteX2" fmla="*/ 4940238 w 7187492"/>
              <a:gd name="connsiteY2" fmla="*/ 6142777 h 6142777"/>
              <a:gd name="connsiteX3" fmla="*/ 0 w 7187492"/>
              <a:gd name="connsiteY3" fmla="*/ 3632052 h 6142777"/>
              <a:gd name="connsiteX4" fmla="*/ 2665708 w 7187492"/>
              <a:gd name="connsiteY4" fmla="*/ 0 h 6142777"/>
              <a:gd name="connsiteX0" fmla="*/ 2262752 w 6784536"/>
              <a:gd name="connsiteY0" fmla="*/ 0 h 6142777"/>
              <a:gd name="connsiteX1" fmla="*/ 6784536 w 6784536"/>
              <a:gd name="connsiteY1" fmla="*/ 929898 h 6142777"/>
              <a:gd name="connsiteX2" fmla="*/ 4537282 w 6784536"/>
              <a:gd name="connsiteY2" fmla="*/ 6142777 h 6142777"/>
              <a:gd name="connsiteX3" fmla="*/ 0 w 6784536"/>
              <a:gd name="connsiteY3" fmla="*/ 4685937 h 6142777"/>
              <a:gd name="connsiteX4" fmla="*/ 2262752 w 6784536"/>
              <a:gd name="connsiteY4" fmla="*/ 0 h 6142777"/>
              <a:gd name="connsiteX0" fmla="*/ 2417735 w 6784536"/>
              <a:gd name="connsiteY0" fmla="*/ 0 h 6142777"/>
              <a:gd name="connsiteX1" fmla="*/ 6784536 w 6784536"/>
              <a:gd name="connsiteY1" fmla="*/ 929898 h 6142777"/>
              <a:gd name="connsiteX2" fmla="*/ 4537282 w 6784536"/>
              <a:gd name="connsiteY2" fmla="*/ 6142777 h 6142777"/>
              <a:gd name="connsiteX3" fmla="*/ 0 w 6784536"/>
              <a:gd name="connsiteY3" fmla="*/ 4685937 h 6142777"/>
              <a:gd name="connsiteX4" fmla="*/ 2417735 w 6784536"/>
              <a:gd name="connsiteY4" fmla="*/ 0 h 6142777"/>
              <a:gd name="connsiteX0" fmla="*/ 2417735 w 6784536"/>
              <a:gd name="connsiteY0" fmla="*/ 0 h 4887415"/>
              <a:gd name="connsiteX1" fmla="*/ 6784536 w 6784536"/>
              <a:gd name="connsiteY1" fmla="*/ 929898 h 4887415"/>
              <a:gd name="connsiteX2" fmla="*/ 5033227 w 6784536"/>
              <a:gd name="connsiteY2" fmla="*/ 4887415 h 4887415"/>
              <a:gd name="connsiteX3" fmla="*/ 0 w 6784536"/>
              <a:gd name="connsiteY3" fmla="*/ 4685937 h 4887415"/>
              <a:gd name="connsiteX4" fmla="*/ 2417735 w 6784536"/>
              <a:gd name="connsiteY4" fmla="*/ 0 h 4887415"/>
              <a:gd name="connsiteX0" fmla="*/ 2417735 w 6784536"/>
              <a:gd name="connsiteY0" fmla="*/ 0 h 4685937"/>
              <a:gd name="connsiteX1" fmla="*/ 6784536 w 6784536"/>
              <a:gd name="connsiteY1" fmla="*/ 929898 h 4685937"/>
              <a:gd name="connsiteX2" fmla="*/ 5265701 w 6784536"/>
              <a:gd name="connsiteY2" fmla="*/ 4019510 h 4685937"/>
              <a:gd name="connsiteX3" fmla="*/ 0 w 6784536"/>
              <a:gd name="connsiteY3" fmla="*/ 4685937 h 4685937"/>
              <a:gd name="connsiteX4" fmla="*/ 2417735 w 6784536"/>
              <a:gd name="connsiteY4" fmla="*/ 0 h 4685937"/>
              <a:gd name="connsiteX0" fmla="*/ 1456840 w 5823641"/>
              <a:gd name="connsiteY0" fmla="*/ 0 h 4019510"/>
              <a:gd name="connsiteX1" fmla="*/ 5823641 w 5823641"/>
              <a:gd name="connsiteY1" fmla="*/ 929898 h 4019510"/>
              <a:gd name="connsiteX2" fmla="*/ 4304806 w 5823641"/>
              <a:gd name="connsiteY2" fmla="*/ 4019510 h 4019510"/>
              <a:gd name="connsiteX3" fmla="*/ 0 w 5823641"/>
              <a:gd name="connsiteY3" fmla="*/ 2903632 h 4019510"/>
              <a:gd name="connsiteX4" fmla="*/ 1456840 w 5823641"/>
              <a:gd name="connsiteY4" fmla="*/ 0 h 4019510"/>
              <a:gd name="connsiteX0" fmla="*/ 1208867 w 5823641"/>
              <a:gd name="connsiteY0" fmla="*/ 0 h 3089612"/>
              <a:gd name="connsiteX1" fmla="*/ 5823641 w 5823641"/>
              <a:gd name="connsiteY1" fmla="*/ 0 h 3089612"/>
              <a:gd name="connsiteX2" fmla="*/ 4304806 w 5823641"/>
              <a:gd name="connsiteY2" fmla="*/ 3089612 h 3089612"/>
              <a:gd name="connsiteX3" fmla="*/ 0 w 5823641"/>
              <a:gd name="connsiteY3" fmla="*/ 1973734 h 3089612"/>
              <a:gd name="connsiteX4" fmla="*/ 1208867 w 5823641"/>
              <a:gd name="connsiteY4" fmla="*/ 0 h 3089612"/>
              <a:gd name="connsiteX0" fmla="*/ 1208867 w 5219207"/>
              <a:gd name="connsiteY0" fmla="*/ 0 h 3089612"/>
              <a:gd name="connsiteX1" fmla="*/ 5219207 w 5219207"/>
              <a:gd name="connsiteY1" fmla="*/ 1053884 h 3089612"/>
              <a:gd name="connsiteX2" fmla="*/ 4304806 w 5219207"/>
              <a:gd name="connsiteY2" fmla="*/ 3089612 h 3089612"/>
              <a:gd name="connsiteX3" fmla="*/ 0 w 5219207"/>
              <a:gd name="connsiteY3" fmla="*/ 1973734 h 3089612"/>
              <a:gd name="connsiteX4" fmla="*/ 1208867 w 5219207"/>
              <a:gd name="connsiteY4" fmla="*/ 0 h 3089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19207" h="3089612">
                <a:moveTo>
                  <a:pt x="1208867" y="0"/>
                </a:moveTo>
                <a:lnTo>
                  <a:pt x="5219207" y="1053884"/>
                </a:lnTo>
                <a:lnTo>
                  <a:pt x="4304806" y="3089612"/>
                </a:lnTo>
                <a:lnTo>
                  <a:pt x="0" y="1973734"/>
                </a:lnTo>
                <a:lnTo>
                  <a:pt x="1208867" y="0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GB" dirty="0">
              <a:solidFill>
                <a:schemeClr val="accent6"/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F171C6D-241A-3506-971E-FF6612F05B52}"/>
              </a:ext>
            </a:extLst>
          </p:cNvPr>
          <p:cNvCxnSpPr>
            <a:cxnSpLocks/>
            <a:stCxn id="104" idx="2"/>
            <a:endCxn id="95" idx="5"/>
          </p:cNvCxnSpPr>
          <p:nvPr/>
        </p:nvCxnSpPr>
        <p:spPr>
          <a:xfrm flipH="1">
            <a:off x="8012813" y="3157185"/>
            <a:ext cx="1283299" cy="21563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94BEDB42-299C-96E2-DFDB-305AC995BC50}"/>
              </a:ext>
            </a:extLst>
          </p:cNvPr>
          <p:cNvSpPr/>
          <p:nvPr/>
        </p:nvSpPr>
        <p:spPr>
          <a:xfrm>
            <a:off x="7685739" y="512357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0848127-2964-88E4-E688-6BABACEEF07E}"/>
              </a:ext>
            </a:extLst>
          </p:cNvPr>
          <p:cNvGrpSpPr/>
          <p:nvPr/>
        </p:nvGrpSpPr>
        <p:grpSpPr>
          <a:xfrm rot="153682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BE94F46-10B9-4EB9-A9C3-C02C617BA5E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ABBC1320-57AE-5C13-126C-CD911A8D9FC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9" name="Google Shape;171;p20">
            <a:extLst>
              <a:ext uri="{FF2B5EF4-FFF2-40B4-BE49-F238E27FC236}">
                <a16:creationId xmlns:a16="http://schemas.microsoft.com/office/drawing/2014/main" id="{287BB75F-53FE-6068-3553-B34D0B0D3348}"/>
              </a:ext>
            </a:extLst>
          </p:cNvPr>
          <p:cNvSpPr txBox="1"/>
          <p:nvPr/>
        </p:nvSpPr>
        <p:spPr>
          <a:xfrm>
            <a:off x="10500470" y="7410513"/>
            <a:ext cx="2085138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MAIN RESEARCH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32.622 E 031 11.780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03CDAF8-31C7-A85F-40E3-F4CBA00C5823}"/>
              </a:ext>
            </a:extLst>
          </p:cNvPr>
          <p:cNvCxnSpPr>
            <a:cxnSpLocks/>
            <a:stCxn id="39" idx="1"/>
            <a:endCxn id="42" idx="3"/>
          </p:cNvCxnSpPr>
          <p:nvPr/>
        </p:nvCxnSpPr>
        <p:spPr>
          <a:xfrm flipH="1" flipV="1">
            <a:off x="8778556" y="6453081"/>
            <a:ext cx="1721914" cy="135906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6205A5B0-C4D1-E4A5-17E6-2A0F1ED830FE}"/>
              </a:ext>
            </a:extLst>
          </p:cNvPr>
          <p:cNvSpPr/>
          <p:nvPr/>
        </p:nvSpPr>
        <p:spPr>
          <a:xfrm>
            <a:off x="8560507" y="607325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068B165-2148-C598-C59A-84E62FB11437}"/>
              </a:ext>
            </a:extLst>
          </p:cNvPr>
          <p:cNvCxnSpPr>
            <a:cxnSpLocks/>
            <a:stCxn id="66" idx="1"/>
            <a:endCxn id="112" idx="3"/>
          </p:cNvCxnSpPr>
          <p:nvPr/>
        </p:nvCxnSpPr>
        <p:spPr>
          <a:xfrm flipH="1" flipV="1">
            <a:off x="4891801" y="5481648"/>
            <a:ext cx="2782338" cy="9153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C9F79500-E9B4-9B35-AA4B-E717A66810F2}"/>
              </a:ext>
            </a:extLst>
          </p:cNvPr>
          <p:cNvSpPr/>
          <p:nvPr/>
        </p:nvSpPr>
        <p:spPr>
          <a:xfrm>
            <a:off x="7565114" y="620703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E980C1E-120F-223D-B16C-C66B57B38EDE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08085F6-18FD-CD73-65D9-B90A8618708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AC5A22D1-59FD-EFEE-7370-6A8B92E1B9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6414DDFF-5B5C-46EF-6CAF-F4E76CAC1B8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6673C35A-AF0C-B25D-5BC0-FF1723E5C76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65790641-54AF-C6B7-2C86-EAA4B300274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945266FF-B07A-6D8B-8C59-E11280705BC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065B19A1-4C6B-E7EF-511C-06D94282B35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D96B04A9-19B4-47BD-1B4B-38066F030FA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4A46F5D3-98C7-CBC5-15CC-0D1941BDD81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CB87D2D-BC9E-B7E3-75EB-7A481860030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E26C6F2-16DB-A135-465C-4120B40A8252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0619628-92DF-BFEB-7F52-CF40BB5353A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DCB9EE2-A614-065D-5623-BBAF172DEC9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75" name="Picture 7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2670B170-12C3-EDF1-6A63-45C7612AF4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76" name="Rektangel 11">
              <a:extLst>
                <a:ext uri="{FF2B5EF4-FFF2-40B4-BE49-F238E27FC236}">
                  <a16:creationId xmlns:a16="http://schemas.microsoft.com/office/drawing/2014/main" id="{EA83779E-BA76-C3F3-B11D-FF5C45CD719C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2" name="Isosceles Triangle 101">
            <a:extLst>
              <a:ext uri="{FF2B5EF4-FFF2-40B4-BE49-F238E27FC236}">
                <a16:creationId xmlns:a16="http://schemas.microsoft.com/office/drawing/2014/main" id="{F3813C31-3A75-FACD-699B-21638E0AC405}"/>
              </a:ext>
            </a:extLst>
          </p:cNvPr>
          <p:cNvSpPr/>
          <p:nvPr/>
        </p:nvSpPr>
        <p:spPr>
          <a:xfrm>
            <a:off x="7487100" y="531640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04" name="Google Shape;171;p20">
            <a:extLst>
              <a:ext uri="{FF2B5EF4-FFF2-40B4-BE49-F238E27FC236}">
                <a16:creationId xmlns:a16="http://schemas.microsoft.com/office/drawing/2014/main" id="{625FB63B-57F4-60DC-5109-AC2092428773}"/>
              </a:ext>
            </a:extLst>
          </p:cNvPr>
          <p:cNvSpPr txBox="1"/>
          <p:nvPr/>
        </p:nvSpPr>
        <p:spPr>
          <a:xfrm>
            <a:off x="8041454" y="2353915"/>
            <a:ext cx="2509316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SECONDARY RESEARCH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32.635 E 031 11.928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4C872E2-3487-69A1-C3D7-3AF4ECCD7F75}"/>
              </a:ext>
            </a:extLst>
          </p:cNvPr>
          <p:cNvCxnSpPr>
            <a:cxnSpLocks/>
            <a:stCxn id="110" idx="2"/>
            <a:endCxn id="102" idx="1"/>
          </p:cNvCxnSpPr>
          <p:nvPr/>
        </p:nvCxnSpPr>
        <p:spPr>
          <a:xfrm>
            <a:off x="6745960" y="3157185"/>
            <a:ext cx="850165" cy="23491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Google Shape;171;p20">
            <a:extLst>
              <a:ext uri="{FF2B5EF4-FFF2-40B4-BE49-F238E27FC236}">
                <a16:creationId xmlns:a16="http://schemas.microsoft.com/office/drawing/2014/main" id="{A7AC2FAB-2492-16A9-30D4-C29A8A4A7DD0}"/>
              </a:ext>
            </a:extLst>
          </p:cNvPr>
          <p:cNvSpPr txBox="1"/>
          <p:nvPr/>
        </p:nvSpPr>
        <p:spPr>
          <a:xfrm>
            <a:off x="5546690" y="2353915"/>
            <a:ext cx="2398539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SECONDARY RESEARCH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32.646 E 031 11.908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12" name="Google Shape;171;p20">
            <a:extLst>
              <a:ext uri="{FF2B5EF4-FFF2-40B4-BE49-F238E27FC236}">
                <a16:creationId xmlns:a16="http://schemas.microsoft.com/office/drawing/2014/main" id="{1C63FEC2-C41C-FEBD-C93A-09410001C624}"/>
              </a:ext>
            </a:extLst>
          </p:cNvPr>
          <p:cNvSpPr txBox="1"/>
          <p:nvPr/>
        </p:nvSpPr>
        <p:spPr>
          <a:xfrm>
            <a:off x="2805859" y="5080013"/>
            <a:ext cx="2085942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TO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32.666 E 031 11.708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20" name="Google Shape;171;p20">
            <a:extLst>
              <a:ext uri="{FF2B5EF4-FFF2-40B4-BE49-F238E27FC236}">
                <a16:creationId xmlns:a16="http://schemas.microsoft.com/office/drawing/2014/main" id="{D52187A5-D7E3-0650-B121-33D9787E635D}"/>
              </a:ext>
            </a:extLst>
          </p:cNvPr>
          <p:cNvSpPr txBox="1"/>
          <p:nvPr/>
        </p:nvSpPr>
        <p:spPr>
          <a:xfrm>
            <a:off x="10500470" y="8289870"/>
            <a:ext cx="2085942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TESTING HALL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32.656 E 031 11.700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2A9B99DD-92AA-7A85-FA6F-6188BD5715DC}"/>
              </a:ext>
            </a:extLst>
          </p:cNvPr>
          <p:cNvCxnSpPr>
            <a:cxnSpLocks/>
            <a:stCxn id="120" idx="1"/>
            <a:endCxn id="123" idx="3"/>
          </p:cNvCxnSpPr>
          <p:nvPr/>
        </p:nvCxnSpPr>
        <p:spPr>
          <a:xfrm flipH="1" flipV="1">
            <a:off x="8470893" y="7197526"/>
            <a:ext cx="2029577" cy="14939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Isosceles Triangle 122">
            <a:extLst>
              <a:ext uri="{FF2B5EF4-FFF2-40B4-BE49-F238E27FC236}">
                <a16:creationId xmlns:a16="http://schemas.microsoft.com/office/drawing/2014/main" id="{C4E3E0E6-9FF4-5714-C7BF-D0838E9E33BA}"/>
              </a:ext>
            </a:extLst>
          </p:cNvPr>
          <p:cNvSpPr/>
          <p:nvPr/>
        </p:nvSpPr>
        <p:spPr>
          <a:xfrm>
            <a:off x="8252844" y="6817698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31" name="Google Shape;171;p20">
            <a:extLst>
              <a:ext uri="{FF2B5EF4-FFF2-40B4-BE49-F238E27FC236}">
                <a16:creationId xmlns:a16="http://schemas.microsoft.com/office/drawing/2014/main" id="{653C4F61-4389-2801-81F9-B2717C96E20E}"/>
              </a:ext>
            </a:extLst>
          </p:cNvPr>
          <p:cNvSpPr txBox="1"/>
          <p:nvPr/>
        </p:nvSpPr>
        <p:spPr>
          <a:xfrm>
            <a:off x="11828613" y="4662321"/>
            <a:ext cx="2085138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RESEARCH CHEM 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32.612 E 031 11.756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32" name="Isosceles Triangle 131">
            <a:extLst>
              <a:ext uri="{FF2B5EF4-FFF2-40B4-BE49-F238E27FC236}">
                <a16:creationId xmlns:a16="http://schemas.microsoft.com/office/drawing/2014/main" id="{ACC9ADF1-2E42-2CF4-66FF-D2D4A4603D6A}"/>
              </a:ext>
            </a:extLst>
          </p:cNvPr>
          <p:cNvSpPr/>
          <p:nvPr/>
        </p:nvSpPr>
        <p:spPr>
          <a:xfrm>
            <a:off x="9145999" y="6138746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33" name="Isosceles Triangle 132">
            <a:extLst>
              <a:ext uri="{FF2B5EF4-FFF2-40B4-BE49-F238E27FC236}">
                <a16:creationId xmlns:a16="http://schemas.microsoft.com/office/drawing/2014/main" id="{74ECA5AE-88B9-B77C-C9DF-D76DD3BC5FE3}"/>
              </a:ext>
            </a:extLst>
          </p:cNvPr>
          <p:cNvSpPr/>
          <p:nvPr/>
        </p:nvSpPr>
        <p:spPr>
          <a:xfrm>
            <a:off x="9731491" y="6280798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34" name="Google Shape;171;p20">
            <a:extLst>
              <a:ext uri="{FF2B5EF4-FFF2-40B4-BE49-F238E27FC236}">
                <a16:creationId xmlns:a16="http://schemas.microsoft.com/office/drawing/2014/main" id="{4433A70A-5F20-6761-E98D-4AE1411DAF0A}"/>
              </a:ext>
            </a:extLst>
          </p:cNvPr>
          <p:cNvSpPr txBox="1"/>
          <p:nvPr/>
        </p:nvSpPr>
        <p:spPr>
          <a:xfrm>
            <a:off x="11828613" y="5549687"/>
            <a:ext cx="2085138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FUELSTORAGE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32.602 E 031 11.721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72352862-5104-69E3-F09E-216446FCA0C8}"/>
              </a:ext>
            </a:extLst>
          </p:cNvPr>
          <p:cNvCxnSpPr>
            <a:cxnSpLocks/>
            <a:stCxn id="131" idx="1"/>
            <a:endCxn id="132" idx="5"/>
          </p:cNvCxnSpPr>
          <p:nvPr/>
        </p:nvCxnSpPr>
        <p:spPr>
          <a:xfrm flipH="1">
            <a:off x="9473073" y="5063956"/>
            <a:ext cx="2355540" cy="12647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C71F73EF-F774-CF17-652B-825236E3193F}"/>
              </a:ext>
            </a:extLst>
          </p:cNvPr>
          <p:cNvCxnSpPr>
            <a:cxnSpLocks/>
            <a:stCxn id="134" idx="1"/>
            <a:endCxn id="133" idx="5"/>
          </p:cNvCxnSpPr>
          <p:nvPr/>
        </p:nvCxnSpPr>
        <p:spPr>
          <a:xfrm flipH="1">
            <a:off x="10058565" y="5951322"/>
            <a:ext cx="1770048" cy="5193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3757298079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CONCRETE LAB/OFFICE BUILDING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SS STEEL CLAD WAREHOUSE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POWER DISTRIBUTION BRICK HOUSE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500lbs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D,E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BRICK LAB/OFFICE BUIDLING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F,G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REVETTED LIQUID/GAS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A913185-E4AB-887B-5457-7C5EC9ED8E5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464E1B1-A370-297E-9972-DE74FA2ACE8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D3406A97-843C-E782-7396-BDAAD28193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F3950587-E1AB-8125-DCA1-2255D22AF48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08259E9-EC32-A4B8-97A1-35F47C4A605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695BD78-4F32-7425-C7CB-F2703067939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C119E6B0-39EE-E4A2-7F36-543C39F87BD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D7547E5A-98BD-2500-9516-19B84E6D332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AB8065E-787A-7B88-9AB3-720C3EF6709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F99C1648-BBA9-A676-450E-87AD907FFC9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6F0EA85-6759-DA36-F1D9-55DDDE23810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FC68C97-2219-68CF-C1A2-8B41DE408F6A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9046C8A-067C-74EC-E6D6-ABA1B08AC1A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0C3D3E-D83B-59FC-C6E0-2663DDC4AC2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59" name="Picture 58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97C77BF9-5233-E8EF-2F38-0F1288F2BC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60" name="Rektangel 11">
              <a:extLst>
                <a:ext uri="{FF2B5EF4-FFF2-40B4-BE49-F238E27FC236}">
                  <a16:creationId xmlns:a16="http://schemas.microsoft.com/office/drawing/2014/main" id="{F466DD50-0AC9-B89C-42F0-516242790BE9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213" descr="A black and white photo of a landscape&#10;&#10;AI-generated content may be incorrect.">
            <a:extLst>
              <a:ext uri="{FF2B5EF4-FFF2-40B4-BE49-F238E27FC236}">
                <a16:creationId xmlns:a16="http://schemas.microsoft.com/office/drawing/2014/main" id="{66081A75-0417-F179-2745-17B7530839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023" t="30711" r="34266" b="29307"/>
          <a:stretch/>
        </p:blipFill>
        <p:spPr>
          <a:xfrm>
            <a:off x="0" y="1905735"/>
            <a:ext cx="15119351" cy="8882324"/>
          </a:xfrm>
          <a:prstGeom prst="rect">
            <a:avLst/>
          </a:prstGeom>
        </p:spPr>
      </p:pic>
      <p:sp>
        <p:nvSpPr>
          <p:cNvPr id="196" name="Google Shape;196;p22"/>
          <p:cNvSpPr txBox="1"/>
          <p:nvPr/>
        </p:nvSpPr>
        <p:spPr>
          <a:xfrm>
            <a:off x="1439700" y="5849629"/>
            <a:ext cx="1811004" cy="39766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RESIDENTIAL AREA</a:t>
            </a:r>
            <a:endParaRPr sz="1000" b="1" dirty="0"/>
          </a:p>
        </p:txBody>
      </p:sp>
      <p:sp>
        <p:nvSpPr>
          <p:cNvPr id="200" name="Google Shape;200;p22"/>
          <p:cNvSpPr txBox="1"/>
          <p:nvPr/>
        </p:nvSpPr>
        <p:spPr>
          <a:xfrm>
            <a:off x="10374903" y="3416484"/>
            <a:ext cx="2008575" cy="28982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CER 250M / 812FT</a:t>
            </a:r>
            <a:endParaRPr sz="1000" b="1" dirty="0"/>
          </a:p>
        </p:txBody>
      </p: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CDE5, CIVILIAN RESIDENTIAL AREA INSIDE 800ft. 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9E1F1E-E0BC-EC2E-6308-C5EDD2193ECD}"/>
              </a:ext>
            </a:extLst>
          </p:cNvPr>
          <p:cNvGrpSpPr/>
          <p:nvPr/>
        </p:nvGrpSpPr>
        <p:grpSpPr>
          <a:xfrm rot="15825745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6" name="Google Shape;202;p22">
            <a:extLst>
              <a:ext uri="{FF2B5EF4-FFF2-40B4-BE49-F238E27FC236}">
                <a16:creationId xmlns:a16="http://schemas.microsoft.com/office/drawing/2014/main" id="{4B19D243-F34A-613E-35DE-840E4B01CB1B}"/>
              </a:ext>
            </a:extLst>
          </p:cNvPr>
          <p:cNvSpPr/>
          <p:nvPr/>
        </p:nvSpPr>
        <p:spPr>
          <a:xfrm>
            <a:off x="4650590" y="3022063"/>
            <a:ext cx="5402187" cy="5410072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53" name="Google Shape;203;p22">
            <a:extLst>
              <a:ext uri="{FF2B5EF4-FFF2-40B4-BE49-F238E27FC236}">
                <a16:creationId xmlns:a16="http://schemas.microsoft.com/office/drawing/2014/main" id="{1CCE19CF-C65D-1A22-36D1-B315B2020C26}"/>
              </a:ext>
            </a:extLst>
          </p:cNvPr>
          <p:cNvCxnSpPr>
            <a:cxnSpLocks/>
            <a:stCxn id="200" idx="1"/>
            <a:endCxn id="36" idx="7"/>
          </p:cNvCxnSpPr>
          <p:nvPr/>
        </p:nvCxnSpPr>
        <p:spPr>
          <a:xfrm flipH="1">
            <a:off x="9261645" y="3561396"/>
            <a:ext cx="1113258" cy="25295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" name="Google Shape;192;p22">
            <a:extLst>
              <a:ext uri="{FF2B5EF4-FFF2-40B4-BE49-F238E27FC236}">
                <a16:creationId xmlns:a16="http://schemas.microsoft.com/office/drawing/2014/main" id="{6064EFC9-3974-19EE-A427-DB0F080852F8}"/>
              </a:ext>
            </a:extLst>
          </p:cNvPr>
          <p:cNvGrpSpPr/>
          <p:nvPr/>
        </p:nvGrpSpPr>
        <p:grpSpPr>
          <a:xfrm>
            <a:off x="6833832" y="6490159"/>
            <a:ext cx="1593101" cy="819125"/>
            <a:chOff x="3945100" y="6430350"/>
            <a:chExt cx="1581399" cy="819125"/>
          </a:xfrm>
        </p:grpSpPr>
        <p:sp>
          <p:nvSpPr>
            <p:cNvPr id="32" name="Google Shape;193;p22">
              <a:extLst>
                <a:ext uri="{FF2B5EF4-FFF2-40B4-BE49-F238E27FC236}">
                  <a16:creationId xmlns:a16="http://schemas.microsoft.com/office/drawing/2014/main" id="{8A62CC72-33C2-F3A2-C322-60B1834B18CA}"/>
                </a:ext>
              </a:extLst>
            </p:cNvPr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E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33" name="Google Shape;194;p22">
              <a:extLst>
                <a:ext uri="{FF2B5EF4-FFF2-40B4-BE49-F238E27FC236}">
                  <a16:creationId xmlns:a16="http://schemas.microsoft.com/office/drawing/2014/main" id="{49B8A404-8F13-6EB8-DB38-A8892B41293C}"/>
                </a:ext>
              </a:extLst>
            </p:cNvPr>
            <p:cNvCxnSpPr>
              <a:cxnSpLocks/>
              <a:stCxn id="32" idx="3"/>
            </p:cNvCxnSpPr>
            <p:nvPr/>
          </p:nvCxnSpPr>
          <p:spPr>
            <a:xfrm flipV="1">
              <a:off x="4837600" y="6430350"/>
              <a:ext cx="688899" cy="677075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2" name="Google Shape;192;p22"/>
          <p:cNvGrpSpPr/>
          <p:nvPr/>
        </p:nvGrpSpPr>
        <p:grpSpPr>
          <a:xfrm>
            <a:off x="8106715" y="5750944"/>
            <a:ext cx="2156625" cy="496350"/>
            <a:chOff x="2696817" y="6965375"/>
            <a:chExt cx="2140783" cy="4963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cxnSpLocks/>
              <a:stCxn id="193" idx="1"/>
            </p:cNvCxnSpPr>
            <p:nvPr/>
          </p:nvCxnSpPr>
          <p:spPr>
            <a:xfrm flipH="1">
              <a:off x="2696817" y="7107425"/>
              <a:ext cx="1248283" cy="3543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9F24A65-DA1E-28DC-85D7-8CECA1F36CA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A01DD917-CA6A-2EE9-FBB2-5EF371486DD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97" name="Picture 196">
              <a:extLst>
                <a:ext uri="{FF2B5EF4-FFF2-40B4-BE49-F238E27FC236}">
                  <a16:creationId xmlns:a16="http://schemas.microsoft.com/office/drawing/2014/main" id="{BE452877-C4D9-6AE3-142D-61C4FBD863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2C9D3632-FE53-6750-25FF-E5C12492027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5D132157-D4EB-BB81-417B-C14A8ECE0C3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3CBC87F9-7FAC-BE12-8A47-51262FFB3C5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0D921271-FFDC-FB2D-574F-E8DCD5DB668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C076CFFB-A7FD-FAF1-EF79-11B95A924644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C5FA4A44-5102-898B-EF21-82797897DA7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E92A31F3-A358-7F91-21E5-17C9A691F94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4024779E-747B-CD71-595D-2036F04F70F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FAD9AB7D-1036-1068-FAEF-AA64DA53B2CF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7C202A5E-2D8F-DC9B-7CA2-210E7B6AB10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80BA812B-1448-5DB8-6F4A-2B2E4F626FF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206" name="Picture 205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44DB9DC8-C56F-7490-666D-36ACE61D41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07" name="Rektangel 11">
              <a:extLst>
                <a:ext uri="{FF2B5EF4-FFF2-40B4-BE49-F238E27FC236}">
                  <a16:creationId xmlns:a16="http://schemas.microsoft.com/office/drawing/2014/main" id="{6EA0ED1A-EAD4-5472-BD3F-C28D98BBD466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157145275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B177965-FD48-4261-D7FD-29DD55A14F6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8EB0F84-D3BA-3BEB-118C-CEE60A17B07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1F8DB4D6-852F-4B69-0F6A-4E5DC477EC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9D14DCDA-361B-8768-080B-00805AA90324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A4EA3CD6-EB26-C8B5-E08F-77BF9A1A6D0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C3CB4D9-EA00-FF91-B945-D6B157CB540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22089958-FCAB-A094-472D-77DAFCD3A85C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97A902B5-F922-08B0-A4E0-4E356D25492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C8F9D79D-76C8-79B5-09BF-FD6402125BE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4309051-41CE-7505-6B08-9E5C9C9019B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C484245-D051-C90C-E95F-22543613F324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A9F99A5-ED65-1690-C8A2-29C3CEF52EF8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C11A9D6-BF12-AA93-D6E5-39C0AD4EED6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582FA0C-3F85-B412-9FB4-AE1A55178D7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59" name="Picture 58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38799C19-221E-718D-97B2-9C3D1A9717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60" name="Rektangel 11">
              <a:extLst>
                <a:ext uri="{FF2B5EF4-FFF2-40B4-BE49-F238E27FC236}">
                  <a16:creationId xmlns:a16="http://schemas.microsoft.com/office/drawing/2014/main" id="{92667E79-0BB0-41DC-F552-21DAC6D999F8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1" name="Picture 270" descr="A black and white photo of a landscape&#10;&#10;AI-generated content may be incorrect.">
            <a:extLst>
              <a:ext uri="{FF2B5EF4-FFF2-40B4-BE49-F238E27FC236}">
                <a16:creationId xmlns:a16="http://schemas.microsoft.com/office/drawing/2014/main" id="{8B99C310-8FEB-75FD-E8CE-3AB834B23D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4558" t="41924" r="41810" b="39289"/>
          <a:stretch/>
        </p:blipFill>
        <p:spPr>
          <a:xfrm>
            <a:off x="7940351" y="1905735"/>
            <a:ext cx="7178999" cy="4173600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15505989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C504D1C-B1AE-63E3-62DB-9F7FCAFDF40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B82EFCF-CD29-CAB4-288B-55F39CAD51C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6EFB0930-F474-D10A-CA83-AD9ADE0DD1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D5552F15-5B76-90A9-CFE2-410D325CBAF1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86A832B7-3541-6416-7CD1-C5C5258387F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id="{0DF5113A-8184-59C0-C1A2-166D5B3C030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8DF9E027-0CB8-5843-4F1D-6CA940C3AEA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DAA8B10F-A20D-CBB0-D00E-1F1B1DF966E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73B242BD-872D-B678-3CAE-606846B6557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759824EB-F87C-36F4-DB23-8EA6CA33D50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9B020C1-8603-6935-0CE8-06413BB7387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A7A6084-65EB-839A-E37E-63FACF7CC2DA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CA87C31-1F12-A949-2C4B-5522F89949F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4ABC112-272B-8C58-3F45-61931EB6A35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62" name="Picture 6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D86F9FCB-4CE8-0CAD-1D9B-4BCE18A010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63" name="Rektangel 11">
              <a:extLst>
                <a:ext uri="{FF2B5EF4-FFF2-40B4-BE49-F238E27FC236}">
                  <a16:creationId xmlns:a16="http://schemas.microsoft.com/office/drawing/2014/main" id="{25D4D210-8F31-5421-422F-B60C55144EE6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979</Words>
  <Application>Microsoft Office PowerPoint</Application>
  <PresentationFormat>Custom</PresentationFormat>
  <Paragraphs>235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Courier New</vt:lpstr>
      <vt:lpstr>Simple Light</vt:lpstr>
      <vt:lpstr>TARGET FOLDER  SRNTGT018  Petchenga Research Facility,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14</cp:revision>
  <dcterms:modified xsi:type="dcterms:W3CDTF">2025-02-12T16:32:22Z</dcterms:modified>
</cp:coreProperties>
</file>